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5"/>
  </p:notesMasterIdLst>
  <p:sldIdLst>
    <p:sldId id="256" r:id="rId5"/>
    <p:sldId id="312" r:id="rId6"/>
    <p:sldId id="348" r:id="rId7"/>
    <p:sldId id="293" r:id="rId8"/>
    <p:sldId id="320" r:id="rId9"/>
    <p:sldId id="360" r:id="rId10"/>
    <p:sldId id="329" r:id="rId11"/>
    <p:sldId id="358" r:id="rId12"/>
    <p:sldId id="357" r:id="rId13"/>
    <p:sldId id="359" r:id="rId14"/>
    <p:sldId id="350" r:id="rId15"/>
    <p:sldId id="305" r:id="rId16"/>
    <p:sldId id="307" r:id="rId17"/>
    <p:sldId id="351" r:id="rId18"/>
    <p:sldId id="315" r:id="rId19"/>
    <p:sldId id="316" r:id="rId20"/>
    <p:sldId id="355" r:id="rId21"/>
    <p:sldId id="356" r:id="rId22"/>
    <p:sldId id="354" r:id="rId23"/>
    <p:sldId id="34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18"/>
    <p:restoredTop sz="84928"/>
  </p:normalViewPr>
  <p:slideViewPr>
    <p:cSldViewPr snapToGrid="0">
      <p:cViewPr varScale="1">
        <p:scale>
          <a:sx n="135" d="100"/>
          <a:sy n="135" d="100"/>
        </p:scale>
        <p:origin x="1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9/18/24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DA6D-40BA-50E7-7C1F-6A1312E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121"/>
            <a:ext cx="10515600" cy="1325563"/>
          </a:xfrm>
        </p:spPr>
        <p:txBody>
          <a:bodyPr/>
          <a:lstStyle/>
          <a:p>
            <a:r>
              <a:rPr lang="en-US" b="1" dirty="0" err="1"/>
              <a:t>Conda</a:t>
            </a:r>
            <a:r>
              <a:rPr lang="en-US" b="1" dirty="0"/>
              <a:t> and Mamba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56DF8-4BDE-8648-6FDF-B836FC52F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514"/>
            <a:ext cx="10515600" cy="4652163"/>
          </a:xfrm>
        </p:spPr>
        <p:txBody>
          <a:bodyPr>
            <a:normAutofit/>
          </a:bodyPr>
          <a:lstStyle/>
          <a:p>
            <a:r>
              <a:rPr lang="en-US" dirty="0"/>
              <a:t>You must be on a compute node to get access to modules!</a:t>
            </a:r>
          </a:p>
          <a:p>
            <a:r>
              <a:rPr lang="en-US" dirty="0" err="1"/>
              <a:t>Conda</a:t>
            </a:r>
            <a:r>
              <a:rPr lang="en-US" dirty="0"/>
              <a:t> is accessible via 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Mamba is accessible via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b="1" u="sng" dirty="0"/>
              <a:t>NOTE:</a:t>
            </a:r>
            <a:r>
              <a:rPr lang="en-US" dirty="0"/>
              <a:t> Modules used to gain access to </a:t>
            </a:r>
            <a:r>
              <a:rPr lang="en-US" dirty="0" err="1"/>
              <a:t>Conda</a:t>
            </a:r>
            <a:r>
              <a:rPr lang="en-US" dirty="0"/>
              <a:t> and Mamba may change due to license changes imposed by Anaconda. We will update users if this happens.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9D096-0F5A-0887-A223-5993BECE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39A25-DA5E-F4D9-2698-7DE2FE729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ADE3F0-6F9A-673B-B343-37B74CE3AA16}"/>
              </a:ext>
            </a:extLst>
          </p:cNvPr>
          <p:cNvGrpSpPr/>
          <p:nvPr/>
        </p:nvGrpSpPr>
        <p:grpSpPr>
          <a:xfrm>
            <a:off x="1315220" y="3983432"/>
            <a:ext cx="5210312" cy="692993"/>
            <a:chOff x="1863084" y="4469527"/>
            <a:chExt cx="9717025" cy="192472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1DD61-ED4E-756B-6D52-03D88E07FEF5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DB603C-E254-555F-FCDC-9AB36AE33968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9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</a:t>
              </a:r>
              <a:r>
                <a:rPr lang="en-US" dirty="0" err="1">
                  <a:latin typeface="Monaco" pitchFamily="2" charset="77"/>
                </a:rPr>
                <a:t>mambaforge</a:t>
              </a:r>
              <a:endParaRPr lang="en-US" dirty="0">
                <a:latin typeface="Monaco" pitchFamily="2" charset="77"/>
              </a:endParaRPr>
            </a:p>
            <a:p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A4AC62A-E180-DE95-789B-50BD424FA5C3}"/>
              </a:ext>
            </a:extLst>
          </p:cNvPr>
          <p:cNvGrpSpPr/>
          <p:nvPr/>
        </p:nvGrpSpPr>
        <p:grpSpPr>
          <a:xfrm>
            <a:off x="1315220" y="2766764"/>
            <a:ext cx="5210312" cy="508882"/>
            <a:chOff x="1863084" y="4469527"/>
            <a:chExt cx="9717025" cy="14133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59BC918-D271-8BF9-5433-C43D6D7C3E84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3D882F-C47E-C58A-2EB8-678E23686A4B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527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anaconda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965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activate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5"/>
            <a:ext cx="9717025" cy="2326272"/>
            <a:chOff x="1863084" y="4469527"/>
            <a:chExt cx="9717025" cy="188392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--time=90:00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648457" y="2905507"/>
            <a:ext cx="11084827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install”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838200" y="3901018"/>
            <a:ext cx="10515600" cy="1796363"/>
            <a:chOff x="648457" y="3124385"/>
            <a:chExt cx="10895086" cy="218008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124385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		 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pandas==0.20.3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F2EDDDF-27D3-CF3F-CAA5-ACA9EC2DC605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conda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install</a:t>
            </a:r>
            <a:r>
              <a:rPr lang="en-US" dirty="0">
                <a:latin typeface="Century Gothic" panose="020B0502020202020204" pitchFamily="34" charset="0"/>
              </a:rPr>
              <a:t> 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838200" y="3901018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pip </a:t>
            </a:r>
            <a:r>
              <a:rPr lang="en-US" dirty="0">
                <a:latin typeface="Century Gothic" panose="020B0502020202020204" pitchFamily="34" charset="0"/>
              </a:rPr>
              <a:t>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49417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37442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60825" y="1947203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045391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095999" y="2584044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EEF62-35BE-5209-4BCC-1375B9FB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41E8-432C-2986-43F4-8D703648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your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 in </a:t>
            </a:r>
            <a:r>
              <a:rPr lang="en-US" b="1" dirty="0" err="1">
                <a:latin typeface="Century Gothic" panose="020B0502020202020204" pitchFamily="34" charset="0"/>
              </a:rPr>
              <a:t>Jupyter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A2FCA-F134-CB95-DC3F-C22A931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B746F-3204-63E2-92A6-D20935EDDDB1}"/>
              </a:ext>
            </a:extLst>
          </p:cNvPr>
          <p:cNvSpPr txBox="1"/>
          <p:nvPr/>
        </p:nvSpPr>
        <p:spPr>
          <a:xfrm>
            <a:off x="0" y="14359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83E21-6E87-92A3-15CB-2B499C55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91" y="1465223"/>
            <a:ext cx="11903242" cy="4085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1: create a kernel </a:t>
            </a:r>
            <a:r>
              <a:rPr lang="en-US" sz="2400" i="1" dirty="0">
                <a:latin typeface="Century Gothic" panose="020B0502020202020204" pitchFamily="34" charset="0"/>
              </a:rPr>
              <a:t>within</a:t>
            </a:r>
            <a:r>
              <a:rPr lang="en-US" sz="2400" dirty="0">
                <a:latin typeface="Century Gothic" panose="020B0502020202020204" pitchFamily="34" charset="0"/>
              </a:rPr>
              <a:t> your </a:t>
            </a:r>
            <a:r>
              <a:rPr lang="en-US" sz="2400" b="1" dirty="0">
                <a:latin typeface="Century Gothic" panose="020B0502020202020204" pitchFamily="34" charset="0"/>
              </a:rPr>
              <a:t>activated</a:t>
            </a:r>
            <a:r>
              <a:rPr lang="en-US" sz="2400" dirty="0">
                <a:latin typeface="Century Gothic" panose="020B0502020202020204" pitchFamily="34" charset="0"/>
              </a:rPr>
              <a:t> environment: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2: Use the environment in the OnDemand 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app in your browser: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	* </a:t>
            </a: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      * Navigate to “Interactive Apps” then “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Session (presets)”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	* Launch a session then open a notebook with “</a:t>
            </a:r>
            <a:r>
              <a:rPr lang="en-US" sz="2400" dirty="0" err="1">
                <a:latin typeface="Century Gothic" panose="020B0502020202020204" pitchFamily="34" charset="0"/>
              </a:rPr>
              <a:t>my_first_env</a:t>
            </a:r>
            <a:r>
              <a:rPr lang="en-US" sz="2400" dirty="0">
                <a:latin typeface="Century Gothic" panose="020B0502020202020204" pitchFamily="34" charset="0"/>
              </a:rPr>
              <a:t>” 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CC316C-C637-685B-5971-286426152E15}"/>
              </a:ext>
            </a:extLst>
          </p:cNvPr>
          <p:cNvGrpSpPr/>
          <p:nvPr/>
        </p:nvGrpSpPr>
        <p:grpSpPr>
          <a:xfrm>
            <a:off x="268323" y="1786335"/>
            <a:ext cx="11903242" cy="1376006"/>
            <a:chOff x="648457" y="2915675"/>
            <a:chExt cx="10895086" cy="199586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0EBBC9-E4A5-4EA9-8B44-DE579CDD2FE5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6E19D2F-1E7F-CAF7-4675-9F08D77CC9A1}"/>
                </a:ext>
              </a:extLst>
            </p:cNvPr>
            <p:cNvSpPr txBox="1">
              <a:spLocks/>
            </p:cNvSpPr>
            <p:nvPr/>
          </p:nvSpPr>
          <p:spPr>
            <a:xfrm>
              <a:off x="779199" y="2915675"/>
              <a:ext cx="10633601" cy="115791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-c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-forge </a:t>
              </a:r>
              <a:r>
                <a:rPr lang="en-US" sz="1800" dirty="0" err="1">
                  <a:latin typeface="Monaco" pitchFamily="2" charset="77"/>
                </a:rPr>
                <a:t>jupyterlab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 -m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r>
                <a:rPr lang="en-US" sz="1800" dirty="0">
                  <a:latin typeface="Monaco" pitchFamily="2" charset="77"/>
                </a:rPr>
                <a:t> install --user --name </a:t>
              </a:r>
              <a:r>
                <a:rPr lang="en-US" sz="1800" dirty="0" err="1">
                  <a:latin typeface="Monaco" pitchFamily="2" charset="77"/>
                </a:rPr>
                <a:t>myfirst_env</a:t>
              </a:r>
              <a:r>
                <a:rPr lang="en-US" sz="1800" dirty="0">
                  <a:latin typeface="Monaco" pitchFamily="2" charset="77"/>
                </a:rPr>
                <a:t> --display-name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 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ABB94-18D8-11A5-7A35-745B87A5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7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3891"/>
          </a:xfrm>
        </p:spPr>
        <p:txBody>
          <a:bodyPr>
            <a:normAutofit/>
          </a:bodyPr>
          <a:lstStyle/>
          <a:p>
            <a:pPr lvl="2"/>
            <a:r>
              <a:rPr lang="en-US" sz="3600" dirty="0">
                <a:latin typeface="Century Gothic"/>
              </a:rPr>
              <a:t>Using channels and channel order</a:t>
            </a:r>
          </a:p>
          <a:p>
            <a:pPr lvl="2"/>
            <a:endParaRPr lang="en-US" sz="5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Resolving conflicts upon environment creation</a:t>
            </a:r>
          </a:p>
          <a:p>
            <a:pPr lvl="2"/>
            <a:endParaRPr lang="en-US" sz="1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Using Mamba to accelerate installation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Installing software on CURC systems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are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Mamba?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Using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 on CURC systems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Creating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Installing packages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Useful commands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Batch jobs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Useful strategies for complex environments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CURC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797" y="1878475"/>
            <a:ext cx="10515599" cy="393786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 and Blanca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(Spack)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10EC9-A571-D633-6041-AF8F9176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Century Gothic" panose="020B0502020202020204" pitchFamily="34" charset="0"/>
              </a:rPr>
              <a:t>What are </a:t>
            </a:r>
            <a:r>
              <a:rPr lang="en-US" sz="4400" b="1" dirty="0" err="1">
                <a:latin typeface="Century Gothic" panose="020B0502020202020204" pitchFamily="34" charset="0"/>
              </a:rPr>
              <a:t>Conda</a:t>
            </a:r>
            <a:r>
              <a:rPr lang="en-US" sz="4400" b="1" dirty="0">
                <a:latin typeface="Century Gothic" panose="020B0502020202020204" pitchFamily="34" charset="0"/>
              </a:rPr>
              <a:t> and Mamba?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FF4D8-C6D3-3CC2-E1BD-D87D7BB5B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Century Gothic" panose="020B0502020202020204" pitchFamily="34" charset="0"/>
              </a:rPr>
              <a:t>They are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07484-45F5-33A2-EFC6-6F73EEA8D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0BA83B-361D-F27A-48C5-E6DD7768C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14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Login to CURC via your terminal:</a:t>
                </a: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Or login to CURC via your browser:  </a:t>
                </a: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Navigate to </a:t>
                </a:r>
                <a:r>
                  <a:rPr lang="en-US" sz="2400" dirty="0">
                    <a:latin typeface="Century Gothic" panose="020B0502020202020204" pitchFamily="34" charset="0"/>
                    <a:hlinkClick r:id="rId3"/>
                  </a:rPr>
                  <a:t>https://ondemand-rmacc.rc.colorado.edu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Once logged in, select </a:t>
                </a:r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Clusters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 Alpine shell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  <a:blipFill>
                <a:blip r:embed="rId4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1243553" y="2740251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58B4-AF5F-70D1-B0FC-3626AFC3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a .</a:t>
            </a:r>
            <a:r>
              <a:rPr lang="en-US" b="1" dirty="0" err="1">
                <a:latin typeface="Century Gothic" panose="020B0502020202020204" pitchFamily="34" charset="0"/>
              </a:rPr>
              <a:t>condarc</a:t>
            </a:r>
            <a:r>
              <a:rPr lang="en-US" b="1" dirty="0">
                <a:latin typeface="Century Gothic" panose="020B0502020202020204" pitchFamily="34" charset="0"/>
              </a:rPr>
              <a:t> file?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5DB83-EC35-6DA2-5DE0-706FAEE43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/>
          <a:lstStyle/>
          <a:p>
            <a:r>
              <a:rPr lang="en-US" sz="3000" dirty="0"/>
              <a:t>The file “.</a:t>
            </a:r>
            <a:r>
              <a:rPr lang="en-US" sz="3000" dirty="0" err="1"/>
              <a:t>condarc</a:t>
            </a:r>
            <a:r>
              <a:rPr lang="en-US" sz="3000" dirty="0"/>
              <a:t>” is a special file that specifies configurations for </a:t>
            </a:r>
            <a:r>
              <a:rPr lang="en-US" sz="3000" dirty="0" err="1"/>
              <a:t>Conda</a:t>
            </a:r>
            <a:r>
              <a:rPr lang="en-US" sz="3000" dirty="0"/>
              <a:t> and Mamba </a:t>
            </a:r>
          </a:p>
          <a:p>
            <a:pPr lvl="1"/>
            <a:r>
              <a:rPr lang="en-US" dirty="0"/>
              <a:t>Specifies items such as </a:t>
            </a:r>
            <a:r>
              <a:rPr lang="en-US" u="sng" dirty="0"/>
              <a:t>where to store installed packages and environments</a:t>
            </a:r>
          </a:p>
          <a:p>
            <a:pPr lvl="1"/>
            <a:r>
              <a:rPr lang="en-US" dirty="0"/>
              <a:t>Located in your Home directory, </a:t>
            </a:r>
            <a:r>
              <a:rPr lang="en-US" b="1" dirty="0">
                <a:solidFill>
                  <a:srgbClr val="0070C0"/>
                </a:solidFill>
              </a:rPr>
              <a:t>/home/$USER/.</a:t>
            </a:r>
            <a:r>
              <a:rPr lang="en-US" b="1" dirty="0" err="1">
                <a:solidFill>
                  <a:srgbClr val="0070C0"/>
                </a:solidFill>
              </a:rPr>
              <a:t>condarc</a:t>
            </a:r>
            <a:endParaRPr lang="en-US" dirty="0"/>
          </a:p>
          <a:p>
            <a:pPr lvl="2"/>
            <a:r>
              <a:rPr lang="en-US" sz="2400" dirty="0"/>
              <a:t>We create it for you, if it doesn’t exist with the content: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A120-C239-B76E-975A-D7479C857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EA0B2-02F8-2BC8-5B9C-DCD8FD7C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354777E-63AF-DC2E-8A83-7A289A9390D2}"/>
              </a:ext>
            </a:extLst>
          </p:cNvPr>
          <p:cNvGrpSpPr/>
          <p:nvPr/>
        </p:nvGrpSpPr>
        <p:grpSpPr>
          <a:xfrm>
            <a:off x="2136397" y="4064306"/>
            <a:ext cx="8713856" cy="1763865"/>
            <a:chOff x="1863084" y="4469527"/>
            <a:chExt cx="9717025" cy="141337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A6E2534-9060-A0D2-DF93-16C46160F6A9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8A9B9A-FA49-F328-C43F-0293053D0CAC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348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BFA4-392D-C1B5-89D2-FBB13D7C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301"/>
            <a:ext cx="10515600" cy="1325563"/>
          </a:xfrm>
        </p:spPr>
        <p:txBody>
          <a:bodyPr/>
          <a:lstStyle/>
          <a:p>
            <a:r>
              <a:rPr lang="en-US" b="1" dirty="0"/>
              <a:t>Getting access to </a:t>
            </a:r>
            <a:r>
              <a:rPr lang="en-US" b="1" dirty="0" err="1"/>
              <a:t>Conda</a:t>
            </a:r>
            <a:r>
              <a:rPr lang="en-US" b="1" dirty="0"/>
              <a:t> and Mamba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593F-0494-A3F6-76BC-6231A7BB0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2832"/>
            <a:ext cx="10515600" cy="3783324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/>
              <a:t>On CURC systems </a:t>
            </a:r>
            <a:r>
              <a:rPr lang="en-US" sz="3000" dirty="0" err="1"/>
              <a:t>Conda</a:t>
            </a:r>
            <a:r>
              <a:rPr lang="en-US" sz="3000" dirty="0"/>
              <a:t> and Mamba are made available through modules</a:t>
            </a:r>
          </a:p>
          <a:p>
            <a:r>
              <a:rPr lang="en-US" sz="2800" b="1" u="sng" dirty="0"/>
              <a:t>We highly recommend using these modules </a:t>
            </a:r>
          </a:p>
          <a:p>
            <a:pPr lvl="1"/>
            <a:r>
              <a:rPr lang="en-US" sz="2800" dirty="0"/>
              <a:t>Redirect output produced by </a:t>
            </a:r>
            <a:r>
              <a:rPr lang="en-US" sz="2800" dirty="0" err="1"/>
              <a:t>Conda</a:t>
            </a:r>
            <a:r>
              <a:rPr lang="en-US" sz="2800" dirty="0"/>
              <a:t> and Mamba</a:t>
            </a:r>
          </a:p>
          <a:p>
            <a:pPr lvl="1"/>
            <a:r>
              <a:rPr lang="en-US" sz="2800" dirty="0"/>
              <a:t>Create useful variables</a:t>
            </a:r>
          </a:p>
          <a:p>
            <a:pPr lvl="1"/>
            <a:r>
              <a:rPr lang="en-US" sz="2800" dirty="0"/>
              <a:t>Create the “.</a:t>
            </a:r>
            <a:r>
              <a:rPr lang="en-US" sz="2800" dirty="0" err="1"/>
              <a:t>condarc</a:t>
            </a:r>
            <a:r>
              <a:rPr lang="en-US" sz="2800" dirty="0"/>
              <a:t>” file, if it doesn’t exist</a:t>
            </a:r>
          </a:p>
          <a:p>
            <a:pPr lvl="1"/>
            <a:r>
              <a:rPr lang="en-US" sz="2800" dirty="0"/>
              <a:t>They are easier than installing it yourself!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D5A57-8740-A485-6BF8-230D2C3C2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11302-E3B1-E078-3430-EA563C382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5546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1671</TotalTime>
  <Words>1326</Words>
  <Application>Microsoft Macintosh PowerPoint</Application>
  <PresentationFormat>Widescreen</PresentationFormat>
  <Paragraphs>230</Paragraphs>
  <Slides>20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Arial Black</vt:lpstr>
      <vt:lpstr>Calibri</vt:lpstr>
      <vt:lpstr>Cambria Math</vt:lpstr>
      <vt:lpstr>Century Gothic</vt:lpstr>
      <vt:lpstr>Monaco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CURC Systems</vt:lpstr>
      <vt:lpstr>What are Conda and Mamba?</vt:lpstr>
      <vt:lpstr>Logging into CU Research Computing</vt:lpstr>
      <vt:lpstr>What is a .condarc file?</vt:lpstr>
      <vt:lpstr>Getting access to Conda and Mamba</vt:lpstr>
      <vt:lpstr>Conda and Mamba modules</vt:lpstr>
      <vt:lpstr>Start a session and activate conda</vt:lpstr>
      <vt:lpstr>Create your first conda environment!</vt:lpstr>
      <vt:lpstr>Install packages with “conda install”</vt:lpstr>
      <vt:lpstr>Install packages with “pip”</vt:lpstr>
      <vt:lpstr>Useful Conda Commands</vt:lpstr>
      <vt:lpstr>Useful conda file paths on Alpine</vt:lpstr>
      <vt:lpstr>Running Alpine batch jobs with conda</vt:lpstr>
      <vt:lpstr>Using your conda environment in Jupyter</vt:lpstr>
      <vt:lpstr>Strategies for complex environments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26</cp:revision>
  <dcterms:created xsi:type="dcterms:W3CDTF">2023-01-13T17:07:22Z</dcterms:created>
  <dcterms:modified xsi:type="dcterms:W3CDTF">2024-09-17T17:58:27Z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